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Lst>
  <p:notesMasterIdLst>
    <p:notesMasterId r:id="rId18"/>
  </p:notesMasterIdLst>
  <p:handoutMasterIdLst>
    <p:handoutMasterId r:id="rId19"/>
  </p:handoutMasterIdLst>
  <p:sldIdLst>
    <p:sldId id="454" r:id="rId2"/>
    <p:sldId id="279" r:id="rId3"/>
    <p:sldId id="263" r:id="rId4"/>
    <p:sldId id="455" r:id="rId5"/>
    <p:sldId id="266" r:id="rId6"/>
    <p:sldId id="267" r:id="rId7"/>
    <p:sldId id="268" r:id="rId8"/>
    <p:sldId id="269" r:id="rId9"/>
    <p:sldId id="456" r:id="rId10"/>
    <p:sldId id="271" r:id="rId11"/>
    <p:sldId id="272" r:id="rId12"/>
    <p:sldId id="274" r:id="rId13"/>
    <p:sldId id="343" r:id="rId14"/>
    <p:sldId id="344" r:id="rId15"/>
    <p:sldId id="296" r:id="rId16"/>
    <p:sldId id="453" r:id="rId17"/>
  </p:sldIdLst>
  <p:sldSz cx="9144000" cy="5143500" type="screen16x9"/>
  <p:notesSz cx="6858000" cy="9144000"/>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A40"/>
    <a:srgbClr val="E33928"/>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9A6980-17DA-49E9-B3D6-005B851C1A89}" v="150" dt="2024-08-14T13:01:20.1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7"/>
    <p:restoredTop sz="88052" autoAdjust="0"/>
  </p:normalViewPr>
  <p:slideViewPr>
    <p:cSldViewPr snapToGrid="0" snapToObjects="1" showGuides="1">
      <p:cViewPr varScale="1">
        <p:scale>
          <a:sx n="84" d="100"/>
          <a:sy n="84" d="100"/>
        </p:scale>
        <p:origin x="1284" y="84"/>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08/14/2024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08/14/2024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2192667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2037566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3602" name="Rectangle 2"/>
          <p:cNvSpPr>
            <a:spLocks noGrp="1" noRot="1" noChangeAspect="1" noChangeArrowheads="1" noTextEdit="1"/>
          </p:cNvSpPr>
          <p:nvPr>
            <p:ph type="sldImg"/>
          </p:nvPr>
        </p:nvSpPr>
        <p:spPr>
          <a:xfrm>
            <a:off x="393700" y="692150"/>
            <a:ext cx="6070600" cy="3416300"/>
          </a:xfrm>
          <a:ln/>
        </p:spPr>
      </p:sp>
      <p:sp>
        <p:nvSpPr>
          <p:cNvPr id="793603"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endParaRPr lang="en-US" altLang="en-US">
              <a:latin typeface="Arial" panose="020B0604020202020204" pitchFamily="34" charset="0"/>
            </a:endParaRPr>
          </a:p>
        </p:txBody>
      </p:sp>
    </p:spTree>
    <p:extLst>
      <p:ext uri="{BB962C8B-B14F-4D97-AF65-F5344CB8AC3E}">
        <p14:creationId xmlns:p14="http://schemas.microsoft.com/office/powerpoint/2010/main" val="1376648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15</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0826" y="195264"/>
            <a:ext cx="8642350" cy="651272"/>
          </a:xfrm>
        </p:spPr>
        <p:txBody>
          <a:bodyPr/>
          <a:lstStyle/>
          <a:p>
            <a:r>
              <a:rPr lang="en-US"/>
              <a:t>Click to edit Master title style</a:t>
            </a:r>
          </a:p>
        </p:txBody>
      </p:sp>
      <p:sp>
        <p:nvSpPr>
          <p:cNvPr id="3" name="Text Placeholder 2"/>
          <p:cNvSpPr>
            <a:spLocks noGrp="1"/>
          </p:cNvSpPr>
          <p:nvPr>
            <p:ph type="body" sz="half" idx="1"/>
          </p:nvPr>
        </p:nvSpPr>
        <p:spPr>
          <a:xfrm>
            <a:off x="250826" y="1279923"/>
            <a:ext cx="4244975" cy="37218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279923"/>
            <a:ext cx="4244975" cy="37218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fld id="{6D9CFA34-F240-4A59-ADDB-ECCD2728CB9C}" type="slidenum">
              <a:rPr lang="en-US" altLang="en-US">
                <a:solidFill>
                  <a:srgbClr val="000066"/>
                </a:solidFill>
              </a:rPr>
              <a:pPr/>
              <a:t>‹#›</a:t>
            </a:fld>
            <a:endParaRPr lang="en-US" altLang="en-US">
              <a:solidFill>
                <a:srgbClr val="000066"/>
              </a:solidFill>
            </a:endParaRPr>
          </a:p>
        </p:txBody>
      </p:sp>
    </p:spTree>
    <p:extLst>
      <p:ext uri="{BB962C8B-B14F-4D97-AF65-F5344CB8AC3E}">
        <p14:creationId xmlns:p14="http://schemas.microsoft.com/office/powerpoint/2010/main" val="4017945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2"/>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 id="2147483701" r:id="rId10"/>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No 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2024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37FB6C45-0E8D-4A42-8D38-AE1963B43744}" type="slidenum">
              <a:rPr lang="en-US" altLang="en-US">
                <a:solidFill>
                  <a:srgbClr val="000066"/>
                </a:solidFill>
                <a:latin typeface="Times New Roman" panose="02020603050405020304" pitchFamily="18" charset="0"/>
              </a:rPr>
              <a:pPr eaLnBrk="1" hangingPunct="1"/>
              <a:t>10</a:t>
            </a:fld>
            <a:endParaRPr lang="en-US" altLang="en-US">
              <a:solidFill>
                <a:srgbClr val="000066"/>
              </a:solidFill>
              <a:latin typeface="Times New Roman" panose="02020603050405020304" pitchFamily="18" charset="0"/>
            </a:endParaRPr>
          </a:p>
        </p:txBody>
      </p:sp>
      <p:sp>
        <p:nvSpPr>
          <p:cNvPr id="11267" name="Rectangle 4"/>
          <p:cNvSpPr>
            <a:spLocks noGrp="1" noChangeArrowheads="1"/>
          </p:cNvSpPr>
          <p:nvPr>
            <p:ph type="title"/>
          </p:nvPr>
        </p:nvSpPr>
        <p:spPr>
          <a:xfrm>
            <a:off x="663658" y="296466"/>
            <a:ext cx="7573297" cy="651272"/>
          </a:xfrm>
        </p:spPr>
        <p:txBody>
          <a:bodyPr>
            <a:normAutofit fontScale="90000"/>
          </a:bodyPr>
          <a:lstStyle/>
          <a:p>
            <a:pPr eaLnBrk="1" hangingPunct="1"/>
            <a:r>
              <a:rPr lang="en-US" altLang="en-US" sz="3000" dirty="0">
                <a:latin typeface="Rockwell" panose="02060603020205020403" pitchFamily="18" charset="0"/>
              </a:rPr>
              <a:t>G1D09</a:t>
            </a:r>
            <a:r>
              <a:rPr lang="en-US" altLang="en-US" dirty="0"/>
              <a:t>	</a:t>
            </a:r>
            <a:r>
              <a:rPr lang="en-US" altLang="en-US" sz="1800" dirty="0">
                <a:latin typeface="Rockwell" panose="02060603020205020403" pitchFamily="18" charset="0"/>
              </a:rPr>
              <a:t>How long is a Certificate of Successful Completion of 				Examination (CSCE) valid for exam element credit?</a:t>
            </a:r>
          </a:p>
        </p:txBody>
      </p:sp>
      <p:sp>
        <p:nvSpPr>
          <p:cNvPr id="2783237" name="Rectangle 5"/>
          <p:cNvSpPr>
            <a:spLocks noGrp="1" noChangeArrowheads="1"/>
          </p:cNvSpPr>
          <p:nvPr>
            <p:ph type="body" idx="1"/>
          </p:nvPr>
        </p:nvSpPr>
        <p:spPr>
          <a:xfrm>
            <a:off x="3218601" y="1563292"/>
            <a:ext cx="3518819" cy="3222236"/>
          </a:xfrm>
        </p:spPr>
        <p:txBody>
          <a:bodyPr/>
          <a:lstStyle/>
          <a:p>
            <a:pPr marL="342900" indent="-342900">
              <a:buFont typeface="Rockwell" panose="02060603020205020403" pitchFamily="18" charset="0"/>
              <a:buAutoNum type="alphaUcPeriod"/>
            </a:pPr>
            <a:r>
              <a:rPr lang="en-US" altLang="en-US" sz="2100"/>
              <a:t>30 days.</a:t>
            </a:r>
          </a:p>
          <a:p>
            <a:pPr marL="342900" indent="-342900">
              <a:buFont typeface="Rockwell" panose="02060603020205020403" pitchFamily="18" charset="0"/>
              <a:buAutoNum type="alphaUcPeriod"/>
            </a:pPr>
            <a:endParaRPr lang="en-US" altLang="en-US" sz="2100"/>
          </a:p>
          <a:p>
            <a:pPr marL="342900" indent="-342900">
              <a:buFont typeface="Rockwell" panose="02060603020205020403" pitchFamily="18" charset="0"/>
              <a:buAutoNum type="alphaUcPeriod"/>
            </a:pPr>
            <a:r>
              <a:rPr lang="en-US" altLang="en-US" sz="2100"/>
              <a:t>180 days.</a:t>
            </a:r>
          </a:p>
          <a:p>
            <a:pPr marL="342900" indent="-342900">
              <a:buFont typeface="Rockwell" panose="02060603020205020403" pitchFamily="18" charset="0"/>
              <a:buAutoNum type="alphaUcPeriod"/>
            </a:pPr>
            <a:endParaRPr lang="en-US" altLang="en-US" sz="2100"/>
          </a:p>
          <a:p>
            <a:pPr marL="342900" indent="-342900">
              <a:buFont typeface="Rockwell" panose="02060603020205020403" pitchFamily="18" charset="0"/>
              <a:buAutoNum type="alphaUcPeriod"/>
            </a:pPr>
            <a:r>
              <a:rPr lang="en-US" altLang="en-US" sz="2100"/>
              <a:t>365 days.</a:t>
            </a:r>
          </a:p>
          <a:p>
            <a:pPr marL="342900" indent="-342900">
              <a:buFont typeface="Rockwell" panose="02060603020205020403" pitchFamily="18" charset="0"/>
              <a:buAutoNum type="alphaUcPeriod"/>
            </a:pPr>
            <a:endParaRPr lang="en-US" altLang="en-US" sz="2100"/>
          </a:p>
          <a:p>
            <a:pPr marL="342900" indent="-342900">
              <a:buFont typeface="Rockwell" panose="02060603020205020403" pitchFamily="18" charset="0"/>
              <a:buAutoNum type="alphaUcPeriod"/>
            </a:pPr>
            <a:r>
              <a:rPr lang="en-US" altLang="en-US" sz="2100"/>
              <a:t>For as long as your current license is valid. </a:t>
            </a:r>
          </a:p>
        </p:txBody>
      </p:sp>
    </p:spTree>
    <p:extLst>
      <p:ext uri="{BB962C8B-B14F-4D97-AF65-F5344CB8AC3E}">
        <p14:creationId xmlns:p14="http://schemas.microsoft.com/office/powerpoint/2010/main" val="4643200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2783237">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2783237">
                                            <p:txEl>
                                              <p:pRg st="4" end="4"/>
                                            </p:txEl>
                                          </p:spTgt>
                                        </p:tgtEl>
                                        <p:attrNameLst>
                                          <p:attrName>style.fontStyle</p:attrName>
                                        </p:attrNameLst>
                                      </p:cBhvr>
                                      <p:to>
                                        <p:strVal val="normal"/>
                                      </p:to>
                                    </p:set>
                                    <p:set>
                                      <p:cBhvr override="childStyle">
                                        <p:cTn id="9" dur="1000"/>
                                        <p:tgtEl>
                                          <p:spTgt spid="2783237">
                                            <p:txEl>
                                              <p:pRg st="4" end="4"/>
                                            </p:txEl>
                                          </p:spTgt>
                                        </p:tgtEl>
                                        <p:attrNameLst>
                                          <p:attrName>style.fontWeight</p:attrName>
                                        </p:attrNameLst>
                                      </p:cBhvr>
                                      <p:to>
                                        <p:strVal val="bold"/>
                                      </p:to>
                                    </p:set>
                                    <p:set>
                                      <p:cBhvr override="childStyle">
                                        <p:cTn id="10" dur="1000"/>
                                        <p:tgtEl>
                                          <p:spTgt spid="2783237">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8323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Grp="1" noChangeArrowheads="1"/>
          </p:cNvSpPr>
          <p:nvPr>
            <p:ph type="title"/>
          </p:nvPr>
        </p:nvSpPr>
        <p:spPr>
          <a:xfrm>
            <a:off x="483556" y="224686"/>
            <a:ext cx="8176888" cy="1299530"/>
          </a:xfrm>
        </p:spPr>
        <p:txBody>
          <a:bodyPr>
            <a:normAutofit/>
          </a:bodyPr>
          <a:lstStyle/>
          <a:p>
            <a:r>
              <a:rPr lang="en-US" altLang="en-US" sz="3000" dirty="0">
                <a:latin typeface="Rockwell" panose="02060603020205020403" pitchFamily="18" charset="0"/>
              </a:rPr>
              <a:t>G1D06 	</a:t>
            </a:r>
            <a:r>
              <a:rPr lang="en-US" altLang="en-US" sz="1800" dirty="0">
                <a:latin typeface="Rockwell" panose="02060603020205020403" pitchFamily="18" charset="0"/>
              </a:rPr>
              <a:t>W</a:t>
            </a:r>
            <a:r>
              <a:rPr lang="en-US" sz="1500" dirty="0"/>
              <a:t>hen must you add the special identifier “AG” after your call sign if you 			are a Technician class licensee and have a Certificate of Successful 			Completion of Examination (CSCE) for General class operator privileges, but 		the FCC has not </a:t>
            </a:r>
            <a:r>
              <a:rPr lang="en-US" sz="1650" dirty="0"/>
              <a:t>yet</a:t>
            </a:r>
            <a:r>
              <a:rPr lang="en-US" sz="1500" dirty="0"/>
              <a:t> posted your upgrade on its website?</a:t>
            </a:r>
            <a:r>
              <a:rPr lang="en-US" altLang="en-US" sz="1500" dirty="0">
                <a:latin typeface="Rockwell" panose="02060603020205020403" pitchFamily="18" charset="0"/>
              </a:rPr>
              <a:t> </a:t>
            </a:r>
          </a:p>
        </p:txBody>
      </p:sp>
      <p:sp>
        <p:nvSpPr>
          <p:cNvPr id="2780165" name="Rectangle 5"/>
          <p:cNvSpPr>
            <a:spLocks noGrp="1" noChangeArrowheads="1"/>
          </p:cNvSpPr>
          <p:nvPr>
            <p:ph idx="1"/>
          </p:nvPr>
        </p:nvSpPr>
        <p:spPr>
          <a:xfrm>
            <a:off x="616857" y="1531257"/>
            <a:ext cx="7917543" cy="3634468"/>
          </a:xfrm>
        </p:spPr>
        <p:txBody>
          <a:bodyPr/>
          <a:lstStyle/>
          <a:p>
            <a:pPr marL="342900" indent="-342900">
              <a:buFont typeface="Rockwell" panose="02060603020205020403" pitchFamily="18" charset="0"/>
              <a:buAutoNum type="alphaUcPeriod"/>
            </a:pPr>
            <a:r>
              <a:rPr lang="en-US" altLang="en-US" dirty="0">
                <a:latin typeface="Rockwell" panose="02060603020205020403" pitchFamily="18" charset="0"/>
              </a:rPr>
              <a:t>Whenever you operate using General class frequency privileges. </a:t>
            </a:r>
          </a:p>
          <a:p>
            <a:pPr marL="342900" indent="-342900">
              <a:buFont typeface="Rockwell" panose="02060603020205020403" pitchFamily="18" charset="0"/>
              <a:buAutoNum type="alphaUcPeriod"/>
            </a:pPr>
            <a:endParaRPr lang="en-US" altLang="en-US" dirty="0">
              <a:latin typeface="Rockwell" panose="02060603020205020403" pitchFamily="18" charset="0"/>
            </a:endParaRPr>
          </a:p>
          <a:p>
            <a:pPr marL="342900" indent="-342900">
              <a:buFont typeface="Rockwell" panose="02060603020205020403" pitchFamily="18" charset="0"/>
              <a:buAutoNum type="alphaUcPeriod"/>
            </a:pPr>
            <a:r>
              <a:rPr lang="en-US" altLang="en-US" dirty="0">
                <a:latin typeface="Rockwell" panose="02060603020205020403" pitchFamily="18" charset="0"/>
              </a:rPr>
              <a:t>Whenever you operate on any amateur frequency.</a:t>
            </a:r>
          </a:p>
          <a:p>
            <a:pPr marL="342900" indent="-342900">
              <a:buFont typeface="Rockwell" panose="02060603020205020403" pitchFamily="18" charset="0"/>
              <a:buAutoNum type="alphaUcPeriod"/>
            </a:pPr>
            <a:endParaRPr lang="en-US" altLang="en-US" dirty="0">
              <a:latin typeface="Rockwell" panose="02060603020205020403" pitchFamily="18" charset="0"/>
            </a:endParaRPr>
          </a:p>
          <a:p>
            <a:pPr marL="342900" indent="-342900">
              <a:buFont typeface="Rockwell" panose="02060603020205020403" pitchFamily="18" charset="0"/>
              <a:buAutoNum type="alphaUcPeriod"/>
            </a:pPr>
            <a:r>
              <a:rPr lang="en-US" altLang="en-US" dirty="0">
                <a:latin typeface="Rockwell" panose="02060603020205020403" pitchFamily="18" charset="0"/>
              </a:rPr>
              <a:t>Whenever you operate using Technician frequency privileges. </a:t>
            </a:r>
          </a:p>
          <a:p>
            <a:pPr marL="342900" indent="-342900">
              <a:buFont typeface="Rockwell" panose="02060603020205020403" pitchFamily="18" charset="0"/>
              <a:buAutoNum type="alphaUcPeriod"/>
            </a:pPr>
            <a:endParaRPr lang="en-US" altLang="en-US" dirty="0">
              <a:latin typeface="Rockwell" panose="02060603020205020403" pitchFamily="18" charset="0"/>
            </a:endParaRPr>
          </a:p>
          <a:p>
            <a:pPr marL="342900" indent="-342900">
              <a:buFont typeface="Rockwell" panose="02060603020205020403" pitchFamily="18" charset="0"/>
              <a:buAutoNum type="alphaUcPeriod"/>
            </a:pPr>
            <a:r>
              <a:rPr lang="en-US" altLang="en-US" dirty="0">
                <a:latin typeface="Rockwell" panose="02060603020205020403" pitchFamily="18" charset="0"/>
              </a:rPr>
              <a:t>A special identifier is not required as long as your General class license application has been filed with the FCC. </a:t>
            </a:r>
          </a:p>
        </p:txBody>
      </p:sp>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2FC1DFAA-ADAB-439C-8CEF-09D5BB97455E}" type="slidenum">
              <a:rPr lang="en-US" altLang="en-US">
                <a:solidFill>
                  <a:srgbClr val="000066"/>
                </a:solidFill>
                <a:latin typeface="Times New Roman" panose="02020603050405020304" pitchFamily="18" charset="0"/>
              </a:rPr>
              <a:pPr eaLnBrk="1" hangingPunct="1"/>
              <a:t>11</a:t>
            </a:fld>
            <a:endParaRPr lang="en-US" altLang="en-US">
              <a:solidFill>
                <a:srgbClr val="000066"/>
              </a:solidFill>
              <a:latin typeface="Times New Roman" panose="02020603050405020304" pitchFamily="18" charset="0"/>
            </a:endParaRPr>
          </a:p>
        </p:txBody>
      </p:sp>
    </p:spTree>
    <p:extLst>
      <p:ext uri="{BB962C8B-B14F-4D97-AF65-F5344CB8AC3E}">
        <p14:creationId xmlns:p14="http://schemas.microsoft.com/office/powerpoint/2010/main" val="41886923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2780165">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2780165">
                                            <p:txEl>
                                              <p:pRg st="0" end="0"/>
                                            </p:txEl>
                                          </p:spTgt>
                                        </p:tgtEl>
                                        <p:attrNameLst>
                                          <p:attrName>style.fontStyle</p:attrName>
                                        </p:attrNameLst>
                                      </p:cBhvr>
                                      <p:to>
                                        <p:strVal val="normal"/>
                                      </p:to>
                                    </p:set>
                                    <p:set>
                                      <p:cBhvr override="childStyle">
                                        <p:cTn id="9" dur="1000"/>
                                        <p:tgtEl>
                                          <p:spTgt spid="2780165">
                                            <p:txEl>
                                              <p:pRg st="0" end="0"/>
                                            </p:txEl>
                                          </p:spTgt>
                                        </p:tgtEl>
                                        <p:attrNameLst>
                                          <p:attrName>style.fontWeight</p:attrName>
                                        </p:attrNameLst>
                                      </p:cBhvr>
                                      <p:to>
                                        <p:strVal val="bold"/>
                                      </p:to>
                                    </p:set>
                                    <p:set>
                                      <p:cBhvr override="childStyle">
                                        <p:cTn id="10" dur="1000"/>
                                        <p:tgtEl>
                                          <p:spTgt spid="2780165">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8016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3C90A6FE-6F5B-4DB2-A9D4-9B14F00CB5B5}" type="slidenum">
              <a:rPr lang="en-US" altLang="en-US">
                <a:solidFill>
                  <a:srgbClr val="000066"/>
                </a:solidFill>
                <a:latin typeface="Times New Roman" panose="02020603050405020304" pitchFamily="18" charset="0"/>
              </a:rPr>
              <a:pPr eaLnBrk="1" hangingPunct="1"/>
              <a:t>12</a:t>
            </a:fld>
            <a:endParaRPr lang="en-US" altLang="en-US">
              <a:solidFill>
                <a:srgbClr val="000066"/>
              </a:solidFill>
              <a:latin typeface="Times New Roman" panose="02020603050405020304" pitchFamily="18" charset="0"/>
            </a:endParaRPr>
          </a:p>
        </p:txBody>
      </p:sp>
      <p:sp>
        <p:nvSpPr>
          <p:cNvPr id="14339" name="Rectangle 4"/>
          <p:cNvSpPr>
            <a:spLocks noGrp="1" noChangeArrowheads="1"/>
          </p:cNvSpPr>
          <p:nvPr>
            <p:ph type="title"/>
          </p:nvPr>
        </p:nvSpPr>
        <p:spPr>
          <a:xfrm>
            <a:off x="337545" y="180871"/>
            <a:ext cx="8896358" cy="810515"/>
          </a:xfrm>
        </p:spPr>
        <p:txBody>
          <a:bodyPr>
            <a:normAutofit fontScale="90000"/>
          </a:bodyPr>
          <a:lstStyle/>
          <a:p>
            <a:r>
              <a:rPr lang="en-US" altLang="en-US" sz="3000" dirty="0">
                <a:latin typeface="Rockwell" panose="02060603020205020403" pitchFamily="18" charset="0"/>
              </a:rPr>
              <a:t>G1D03</a:t>
            </a:r>
            <a:r>
              <a:rPr lang="en-US" altLang="en-US" dirty="0">
                <a:latin typeface="Rockwell" panose="02060603020205020403" pitchFamily="18" charset="0"/>
              </a:rPr>
              <a:t>	</a:t>
            </a:r>
            <a:r>
              <a:rPr lang="en-US" sz="1800" dirty="0"/>
              <a:t>On which of the following band segments may you operate if you are 			a Technician class operator and have a Certificate of Successful 				Completion of Examination (CSCE) for General class privileges?</a:t>
            </a:r>
            <a:endParaRPr lang="en-US" altLang="en-US" sz="2700" dirty="0">
              <a:latin typeface="Rockwell" panose="02060603020205020403" pitchFamily="18" charset="0"/>
            </a:endParaRPr>
          </a:p>
        </p:txBody>
      </p:sp>
      <p:sp>
        <p:nvSpPr>
          <p:cNvPr id="2777093" name="Rectangle 5"/>
          <p:cNvSpPr>
            <a:spLocks noGrp="1" noChangeArrowheads="1"/>
          </p:cNvSpPr>
          <p:nvPr>
            <p:ph type="body" idx="1"/>
          </p:nvPr>
        </p:nvSpPr>
        <p:spPr>
          <a:xfrm>
            <a:off x="2046071" y="1409823"/>
            <a:ext cx="5479307" cy="2968747"/>
          </a:xfrm>
        </p:spPr>
        <p:txBody>
          <a:bodyPr>
            <a:normAutofit fontScale="92500" lnSpcReduction="10000"/>
          </a:bodyPr>
          <a:lstStyle/>
          <a:p>
            <a:pPr marL="342900" indent="-342900">
              <a:buFont typeface="Rockwell" panose="02060603020205020403" pitchFamily="18" charset="0"/>
              <a:buAutoNum type="alphaUcPeriod"/>
            </a:pPr>
            <a:r>
              <a:rPr lang="en-US" altLang="en-US"/>
              <a:t>Only the Technician band segments until your upgrade is posted on the FCC database.</a:t>
            </a:r>
          </a:p>
          <a:p>
            <a:pPr marL="342900" indent="-342900">
              <a:buFont typeface="Rockwell" panose="02060603020205020403" pitchFamily="18" charset="0"/>
              <a:buAutoNum type="alphaUcPeriod"/>
            </a:pPr>
            <a:endParaRPr lang="en-US" altLang="en-US"/>
          </a:p>
          <a:p>
            <a:pPr marL="342900" indent="-342900">
              <a:buFont typeface="Rockwell" panose="02060603020205020403" pitchFamily="18" charset="0"/>
              <a:buAutoNum type="alphaUcPeriod"/>
            </a:pPr>
            <a:r>
              <a:rPr lang="en-US" altLang="en-US"/>
              <a:t>Only on the Technician band segments until your license arrives in the mail.</a:t>
            </a:r>
          </a:p>
          <a:p>
            <a:pPr marL="342900" indent="-342900">
              <a:buFont typeface="Rockwell" panose="02060603020205020403" pitchFamily="18" charset="0"/>
              <a:buAutoNum type="alphaUcPeriod"/>
            </a:pPr>
            <a:endParaRPr lang="en-US" altLang="en-US"/>
          </a:p>
          <a:p>
            <a:pPr marL="342900" indent="-342900">
              <a:buFont typeface="Rockwell" panose="02060603020205020403" pitchFamily="18" charset="0"/>
              <a:buAutoNum type="alphaUcPeriod"/>
            </a:pPr>
            <a:r>
              <a:rPr lang="en-US" altLang="en-US"/>
              <a:t>On any General or Technician class band segment.	</a:t>
            </a:r>
          </a:p>
          <a:p>
            <a:pPr marL="342900" indent="-342900">
              <a:buFont typeface="Rockwell" panose="02060603020205020403" pitchFamily="18" charset="0"/>
              <a:buAutoNum type="alphaUcPeriod"/>
            </a:pPr>
            <a:endParaRPr lang="en-US" altLang="en-US"/>
          </a:p>
          <a:p>
            <a:pPr marL="342900" indent="-342900">
              <a:buFont typeface="Rockwell" panose="02060603020205020403" pitchFamily="18" charset="0"/>
              <a:buAutoNum type="alphaUcPeriod"/>
            </a:pPr>
            <a:r>
              <a:rPr lang="en-US" altLang="en-US"/>
              <a:t>On any General or Technician class Band segment except 30 and 60 meters.</a:t>
            </a:r>
          </a:p>
        </p:txBody>
      </p:sp>
    </p:spTree>
    <p:extLst>
      <p:ext uri="{BB962C8B-B14F-4D97-AF65-F5344CB8AC3E}">
        <p14:creationId xmlns:p14="http://schemas.microsoft.com/office/powerpoint/2010/main" val="1486249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2777093">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2777093">
                                            <p:txEl>
                                              <p:pRg st="4" end="4"/>
                                            </p:txEl>
                                          </p:spTgt>
                                        </p:tgtEl>
                                        <p:attrNameLst>
                                          <p:attrName>style.fontStyle</p:attrName>
                                        </p:attrNameLst>
                                      </p:cBhvr>
                                      <p:to>
                                        <p:strVal val="normal"/>
                                      </p:to>
                                    </p:set>
                                    <p:set>
                                      <p:cBhvr override="childStyle">
                                        <p:cTn id="9" dur="1000"/>
                                        <p:tgtEl>
                                          <p:spTgt spid="2777093">
                                            <p:txEl>
                                              <p:pRg st="4" end="4"/>
                                            </p:txEl>
                                          </p:spTgt>
                                        </p:tgtEl>
                                        <p:attrNameLst>
                                          <p:attrName>style.fontWeight</p:attrName>
                                        </p:attrNameLst>
                                      </p:cBhvr>
                                      <p:to>
                                        <p:strVal val="bold"/>
                                      </p:to>
                                    </p:set>
                                    <p:set>
                                      <p:cBhvr override="childStyle">
                                        <p:cTn id="10" dur="1000"/>
                                        <p:tgtEl>
                                          <p:spTgt spid="2777093">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7709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title" idx="4294967295"/>
          </p:nvPr>
        </p:nvSpPr>
        <p:spPr>
          <a:xfrm>
            <a:off x="459658" y="74223"/>
            <a:ext cx="8074742" cy="913028"/>
          </a:xfrm>
        </p:spPr>
        <p:txBody>
          <a:bodyPr anchor="t">
            <a:normAutofit/>
          </a:bodyPr>
          <a:lstStyle/>
          <a:p>
            <a:pPr eaLnBrk="1" hangingPunct="1"/>
            <a:r>
              <a:rPr lang="en-US" altLang="en-US" sz="3000" dirty="0">
                <a:latin typeface="Rockwell" panose="02060603020205020403" pitchFamily="18" charset="0"/>
              </a:rPr>
              <a:t>G1D01</a:t>
            </a:r>
            <a:r>
              <a:rPr lang="en-US" altLang="en-US" dirty="0">
                <a:latin typeface="Rockwell" panose="02060603020205020403" pitchFamily="18" charset="0"/>
              </a:rPr>
              <a:t>	</a:t>
            </a:r>
            <a:r>
              <a:rPr lang="en-US" altLang="en-US" sz="1800" dirty="0"/>
              <a:t>Who may receive partial credit for the elements </a:t>
            </a:r>
            <a:br>
              <a:rPr lang="en-US" altLang="en-US" sz="1800" dirty="0"/>
            </a:br>
            <a:r>
              <a:rPr lang="en-US" altLang="en-US" sz="1800" dirty="0"/>
              <a:t>		represented by an expired Amateur Radio license?</a:t>
            </a:r>
          </a:p>
        </p:txBody>
      </p:sp>
      <p:sp>
        <p:nvSpPr>
          <p:cNvPr id="1969158" name="Rectangle 6"/>
          <p:cNvSpPr>
            <a:spLocks noGrp="1" noChangeArrowheads="1"/>
          </p:cNvSpPr>
          <p:nvPr>
            <p:ph type="body" idx="4294967295"/>
          </p:nvPr>
        </p:nvSpPr>
        <p:spPr>
          <a:xfrm>
            <a:off x="1727963" y="1174266"/>
            <a:ext cx="5688074" cy="3607626"/>
          </a:xfrm>
        </p:spPr>
        <p:txBody>
          <a:bodyPr>
            <a:normAutofit fontScale="92500" lnSpcReduction="20000"/>
          </a:bodyPr>
          <a:lstStyle/>
          <a:p>
            <a:pPr marL="400050" indent="-400050">
              <a:buFontTx/>
              <a:buAutoNum type="alphaUcPeriod"/>
            </a:pPr>
            <a:r>
              <a:rPr lang="en-US" b="0" i="0" u="none" strike="noStrike" baseline="0" dirty="0">
                <a:latin typeface="Rockwell" panose="02060603020205020403" pitchFamily="18" charset="0"/>
              </a:rPr>
              <a:t>Any person who can demonstrate that they once held an FCC-issued General, Advanced, or Amateur Extra class license that was not revoked by the FCC.</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Anyone who held an FCC-issued Amateur Radio license that has been expired for not less than 5 years and not more than 15 years.</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b="0" i="0" u="none" strike="noStrike" baseline="0" dirty="0">
                <a:latin typeface="Rockwell" panose="02060603020205020403" pitchFamily="18" charset="0"/>
              </a:rPr>
              <a:t>Any person who previously held an amateur license issued by another </a:t>
            </a:r>
            <a:r>
              <a:rPr lang="en-US" dirty="0">
                <a:latin typeface="Rockwell" panose="02060603020205020403" pitchFamily="18" charset="0"/>
              </a:rPr>
              <a:t>country, but only if that country has a current reciprocal licensing agreement with the FCC.</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b="0" i="0" u="none" strike="noStrike" baseline="0" dirty="0">
                <a:latin typeface="Rockwell" panose="02060603020205020403" pitchFamily="18" charset="0"/>
              </a:rPr>
              <a:t>Only persons who once held an FCC issued Novice, Technician, or Technician Plus license.</a:t>
            </a: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82DEDF64-2231-41C9-829B-2D3A9024BB4B}" type="slidenum">
              <a:rPr lang="en-US" altLang="en-US" smtClean="0">
                <a:solidFill>
                  <a:srgbClr val="000066"/>
                </a:solidFill>
              </a:rPr>
              <a:pPr/>
              <a:t>13</a:t>
            </a:fld>
            <a:endParaRPr lang="en-US" altLang="en-US">
              <a:solidFill>
                <a:srgbClr val="000066"/>
              </a:solidFill>
            </a:endParaRPr>
          </a:p>
        </p:txBody>
      </p:sp>
    </p:spTree>
    <p:extLst>
      <p:ext uri="{BB962C8B-B14F-4D97-AF65-F5344CB8AC3E}">
        <p14:creationId xmlns:p14="http://schemas.microsoft.com/office/powerpoint/2010/main" val="25003288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969158">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1969158">
                                            <p:txEl>
                                              <p:pRg st="0" end="0"/>
                                            </p:txEl>
                                          </p:spTgt>
                                        </p:tgtEl>
                                        <p:attrNameLst>
                                          <p:attrName>style.fontStyle</p:attrName>
                                        </p:attrNameLst>
                                      </p:cBhvr>
                                      <p:to>
                                        <p:strVal val="normal"/>
                                      </p:to>
                                    </p:set>
                                    <p:set>
                                      <p:cBhvr override="childStyle">
                                        <p:cTn id="9" dur="1000"/>
                                        <p:tgtEl>
                                          <p:spTgt spid="1969158">
                                            <p:txEl>
                                              <p:pRg st="0" end="0"/>
                                            </p:txEl>
                                          </p:spTgt>
                                        </p:tgtEl>
                                        <p:attrNameLst>
                                          <p:attrName>style.fontWeight</p:attrName>
                                        </p:attrNameLst>
                                      </p:cBhvr>
                                      <p:to>
                                        <p:strVal val="bold"/>
                                      </p:to>
                                    </p:set>
                                    <p:set>
                                      <p:cBhvr override="childStyle">
                                        <p:cTn id="10" dur="1000"/>
                                        <p:tgtEl>
                                          <p:spTgt spid="1969158">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6915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title" idx="4294967295"/>
          </p:nvPr>
        </p:nvSpPr>
        <p:spPr>
          <a:xfrm>
            <a:off x="154858" y="176474"/>
            <a:ext cx="8900652" cy="1136300"/>
          </a:xfrm>
        </p:spPr>
        <p:txBody>
          <a:bodyPr anchor="t">
            <a:normAutofit/>
          </a:bodyPr>
          <a:lstStyle/>
          <a:p>
            <a:r>
              <a:rPr lang="en-US" altLang="en-US" sz="3000" dirty="0">
                <a:latin typeface="Rockwell" panose="02060603020205020403" pitchFamily="18" charset="0"/>
              </a:rPr>
              <a:t>G1D11</a:t>
            </a:r>
            <a:r>
              <a:rPr lang="en-US" altLang="en-US" sz="1600" dirty="0"/>
              <a:t>	What is required to obtain a new General Class license after</a:t>
            </a:r>
            <a:br>
              <a:rPr lang="en-US" altLang="en-US" sz="1600" dirty="0"/>
            </a:br>
            <a:r>
              <a:rPr lang="en-US" altLang="en-US" sz="1600" dirty="0"/>
              <a:t>		a previously-held license has expired and the two-year </a:t>
            </a:r>
            <a:br>
              <a:rPr lang="en-US" altLang="en-US" sz="1600" dirty="0"/>
            </a:br>
            <a:r>
              <a:rPr lang="en-US" altLang="en-US" sz="1600" dirty="0"/>
              <a:t>		grace period has passed?</a:t>
            </a:r>
          </a:p>
        </p:txBody>
      </p:sp>
      <p:sp>
        <p:nvSpPr>
          <p:cNvPr id="1942534" name="Rectangle 6"/>
          <p:cNvSpPr>
            <a:spLocks noGrp="1" noChangeArrowheads="1"/>
          </p:cNvSpPr>
          <p:nvPr>
            <p:ph type="body" idx="4294967295"/>
          </p:nvPr>
        </p:nvSpPr>
        <p:spPr>
          <a:xfrm>
            <a:off x="1033967" y="1207184"/>
            <a:ext cx="7142433" cy="3543377"/>
          </a:xfrm>
        </p:spPr>
        <p:txBody>
          <a:bodyPr/>
          <a:lstStyle/>
          <a:p>
            <a:pPr marL="400050" indent="-400050">
              <a:buFontTx/>
              <a:buAutoNum type="alphaUcPeriod"/>
            </a:pPr>
            <a:r>
              <a:rPr lang="en-US" dirty="0">
                <a:latin typeface="Rockwell" panose="02060603020205020403" pitchFamily="18" charset="0"/>
              </a:rPr>
              <a:t>They must have a letter from the FCC showing they once held an amateur or commercial license.</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There are no requirements other than being able to show a copy of the expired license.</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The applicant must be able to produce a copy of a page from a call book published in the U.S. showing his or her name and address.</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The applicant must pass the current Element 2 exam.</a:t>
            </a: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82DEDF64-2231-41C9-829B-2D3A9024BB4B}" type="slidenum">
              <a:rPr lang="en-US" altLang="en-US" smtClean="0">
                <a:solidFill>
                  <a:srgbClr val="000066"/>
                </a:solidFill>
              </a:rPr>
              <a:pPr/>
              <a:t>14</a:t>
            </a:fld>
            <a:endParaRPr lang="en-US" altLang="en-US">
              <a:solidFill>
                <a:srgbClr val="000066"/>
              </a:solidFill>
            </a:endParaRPr>
          </a:p>
        </p:txBody>
      </p:sp>
    </p:spTree>
    <p:extLst>
      <p:ext uri="{BB962C8B-B14F-4D97-AF65-F5344CB8AC3E}">
        <p14:creationId xmlns:p14="http://schemas.microsoft.com/office/powerpoint/2010/main" val="28617278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942534">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1000"/>
                                        <p:tgtEl>
                                          <p:spTgt spid="1942534">
                                            <p:txEl>
                                              <p:pRg st="6" end="6"/>
                                            </p:txEl>
                                          </p:spTgt>
                                        </p:tgtEl>
                                        <p:attrNameLst>
                                          <p:attrName>style.fontStyle</p:attrName>
                                        </p:attrNameLst>
                                      </p:cBhvr>
                                      <p:to>
                                        <p:strVal val="normal"/>
                                      </p:to>
                                    </p:set>
                                    <p:set>
                                      <p:cBhvr override="childStyle">
                                        <p:cTn id="9" dur="1000"/>
                                        <p:tgtEl>
                                          <p:spTgt spid="1942534">
                                            <p:txEl>
                                              <p:pRg st="6" end="6"/>
                                            </p:txEl>
                                          </p:spTgt>
                                        </p:tgtEl>
                                        <p:attrNameLst>
                                          <p:attrName>style.fontWeight</p:attrName>
                                        </p:attrNameLst>
                                      </p:cBhvr>
                                      <p:to>
                                        <p:strVal val="bold"/>
                                      </p:to>
                                    </p:set>
                                    <p:set>
                                      <p:cBhvr override="childStyle">
                                        <p:cTn id="10" dur="1000"/>
                                        <p:tgtEl>
                                          <p:spTgt spid="1942534">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42534">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15</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altLang="en-US" sz="3600" b="1" i="0" u="none" strike="noStrike" kern="1200" cap="none" spc="0" normalizeH="0" baseline="0" noProof="0" dirty="0">
                <a:ln>
                  <a:noFill/>
                </a:ln>
                <a:effectLst/>
                <a:uLnTx/>
                <a:uFillTx/>
                <a:latin typeface="Rockwell" panose="02060603020205020403" pitchFamily="18" charset="0"/>
                <a:ea typeface="+mn-ea"/>
                <a:cs typeface="+mn-cs"/>
              </a:rPr>
              <a:t>Your Passing CSCE</a:t>
            </a:r>
            <a:endParaRPr kumimoji="0" lang="en-US" altLang="en-US" sz="3600" b="1" i="0" u="none" strike="noStrike" kern="1200" cap="none" spc="0" normalizeH="0" baseline="0" noProof="0" dirty="0">
              <a:ln>
                <a:noFill/>
              </a:ln>
              <a:effectLst/>
              <a:uLnTx/>
              <a:uFillTx/>
              <a:latin typeface="Rockwell" panose="02060603020205020403" pitchFamily="18" charset="0"/>
              <a:ea typeface="+mn-ea"/>
              <a:cs typeface="+mn-cs"/>
            </a:endParaRPr>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92616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20001" y="3311536"/>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 </a:t>
            </a:r>
            <a:endParaRPr lang="en-US" sz="1400" i="1" dirty="0"/>
          </a:p>
        </p:txBody>
      </p:sp>
    </p:spTree>
    <p:custDataLst>
      <p:tags r:id="rId1"/>
    </p:custDataLst>
    <p:extLst>
      <p:ext uri="{BB962C8B-B14F-4D97-AF65-F5344CB8AC3E}">
        <p14:creationId xmlns:p14="http://schemas.microsoft.com/office/powerpoint/2010/main" val="622837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111C56F5-F40E-49C0-9B91-1223B3249884}" type="slidenum">
              <a:rPr lang="en-US" altLang="en-US">
                <a:solidFill>
                  <a:srgbClr val="000066"/>
                </a:solidFill>
                <a:latin typeface="Times New Roman" panose="02020603050405020304" pitchFamily="18" charset="0"/>
              </a:rPr>
              <a:pPr eaLnBrk="1" hangingPunct="1"/>
              <a:t>4</a:t>
            </a:fld>
            <a:endParaRPr lang="en-US" altLang="en-US">
              <a:solidFill>
                <a:srgbClr val="000066"/>
              </a:solidFill>
              <a:latin typeface="Times New Roman" panose="02020603050405020304" pitchFamily="18" charset="0"/>
            </a:endParaRPr>
          </a:p>
        </p:txBody>
      </p:sp>
      <p:sp>
        <p:nvSpPr>
          <p:cNvPr id="5123" name="Rectangle 4"/>
          <p:cNvSpPr>
            <a:spLocks noGrp="1" noChangeArrowheads="1"/>
          </p:cNvSpPr>
          <p:nvPr>
            <p:ph type="title"/>
          </p:nvPr>
        </p:nvSpPr>
        <p:spPr>
          <a:xfrm>
            <a:off x="1316831" y="296466"/>
            <a:ext cx="6481763" cy="651272"/>
          </a:xfrm>
        </p:spPr>
        <p:txBody>
          <a:bodyPr>
            <a:normAutofit fontScale="90000"/>
          </a:bodyPr>
          <a:lstStyle/>
          <a:p>
            <a:pPr algn="ctr" eaLnBrk="1" hangingPunct="1"/>
            <a:r>
              <a:rPr lang="en-US" altLang="en-US" sz="2700"/>
              <a:t>Amateur Radio General Class</a:t>
            </a:r>
            <a:br>
              <a:rPr lang="en-US" altLang="en-US" sz="2700"/>
            </a:br>
            <a:r>
              <a:rPr lang="en-US" altLang="en-US" sz="2700"/>
              <a:t>Element 3 Course Presentation</a:t>
            </a:r>
          </a:p>
        </p:txBody>
      </p:sp>
      <p:sp>
        <p:nvSpPr>
          <p:cNvPr id="2053" name="Rectangle 5"/>
          <p:cNvSpPr>
            <a:spLocks noGrp="1" noChangeArrowheads="1"/>
          </p:cNvSpPr>
          <p:nvPr>
            <p:ph type="body" idx="1"/>
          </p:nvPr>
        </p:nvSpPr>
        <p:spPr>
          <a:xfrm>
            <a:off x="2124076" y="1131095"/>
            <a:ext cx="5083969" cy="3340894"/>
          </a:xfrm>
        </p:spPr>
        <p:txBody>
          <a:bodyPr/>
          <a:lstStyle/>
          <a:p>
            <a:pPr eaLnBrk="1" hangingPunct="1">
              <a:lnSpc>
                <a:spcPct val="80000"/>
              </a:lnSpc>
              <a:buClr>
                <a:srgbClr val="FF0000"/>
              </a:buClr>
              <a:buFont typeface="Wingdings" panose="05000000000000000000" pitchFamily="2" charset="2"/>
              <a:buChar char="Ø"/>
            </a:pPr>
            <a:r>
              <a:rPr lang="en-US" altLang="en-US" sz="2100" b="1"/>
              <a:t>ELEMENT 3 SUB-ELEMENTS </a:t>
            </a:r>
            <a:r>
              <a:rPr lang="en-US" altLang="en-US" sz="1050" b="1"/>
              <a:t>(Groupings)</a:t>
            </a:r>
          </a:p>
          <a:p>
            <a:pPr eaLnBrk="1" hangingPunct="1">
              <a:lnSpc>
                <a:spcPct val="80000"/>
              </a:lnSpc>
              <a:buClr>
                <a:schemeClr val="accent2"/>
              </a:buClr>
              <a:buFont typeface="Wingdings" panose="05000000000000000000" pitchFamily="2" charset="2"/>
              <a:buChar char="Ø"/>
            </a:pPr>
            <a:endParaRPr lang="en-US" altLang="en-US" sz="675" b="1"/>
          </a:p>
          <a:p>
            <a:pPr eaLnBrk="1" hangingPunct="1">
              <a:lnSpc>
                <a:spcPct val="80000"/>
              </a:lnSpc>
            </a:pPr>
            <a:endParaRPr lang="en-US" altLang="en-US" sz="1200" b="1"/>
          </a:p>
          <a:p>
            <a:pPr lvl="1" eaLnBrk="1" hangingPunct="1">
              <a:lnSpc>
                <a:spcPct val="80000"/>
              </a:lnSpc>
              <a:buFont typeface="Wingdings" panose="05000000000000000000" pitchFamily="2" charset="2"/>
              <a:buChar char="Ø"/>
            </a:pPr>
            <a:r>
              <a:rPr lang="en-US" altLang="en-US" sz="1800" b="1">
                <a:solidFill>
                  <a:srgbClr val="FF0000"/>
                </a:solidFill>
              </a:rPr>
              <a:t>1 - Your Passing CSCE</a:t>
            </a:r>
          </a:p>
          <a:p>
            <a:pPr lvl="1" eaLnBrk="1" hangingPunct="1">
              <a:lnSpc>
                <a:spcPct val="80000"/>
              </a:lnSpc>
            </a:pPr>
            <a:r>
              <a:rPr lang="en-US" altLang="en-US" sz="1800" b="1"/>
              <a:t>2 - Your New General Bands</a:t>
            </a:r>
          </a:p>
          <a:p>
            <a:pPr lvl="1" eaLnBrk="1" hangingPunct="1">
              <a:lnSpc>
                <a:spcPct val="80000"/>
              </a:lnSpc>
            </a:pPr>
            <a:r>
              <a:rPr lang="en-US" altLang="en-US" sz="1800" b="1"/>
              <a:t>2 - FCC Rules</a:t>
            </a:r>
          </a:p>
          <a:p>
            <a:pPr lvl="1" eaLnBrk="1" hangingPunct="1">
              <a:lnSpc>
                <a:spcPct val="80000"/>
              </a:lnSpc>
            </a:pPr>
            <a:r>
              <a:rPr lang="en-US" altLang="en-US" sz="1800" b="1"/>
              <a:t>4 - Be a VE</a:t>
            </a:r>
          </a:p>
          <a:p>
            <a:pPr lvl="1" eaLnBrk="1" hangingPunct="1">
              <a:lnSpc>
                <a:spcPct val="80000"/>
              </a:lnSpc>
            </a:pPr>
            <a:r>
              <a:rPr lang="en-US" altLang="en-US" sz="1800" b="1"/>
              <a:t>5 - Voice Operations</a:t>
            </a:r>
          </a:p>
          <a:p>
            <a:pPr lvl="1" eaLnBrk="1" hangingPunct="1">
              <a:lnSpc>
                <a:spcPct val="80000"/>
              </a:lnSpc>
            </a:pPr>
            <a:r>
              <a:rPr lang="en-US" altLang="en-US" sz="1800" b="1"/>
              <a:t>6 - CW Lives</a:t>
            </a:r>
          </a:p>
          <a:p>
            <a:pPr lvl="1" eaLnBrk="1" hangingPunct="1">
              <a:lnSpc>
                <a:spcPct val="80000"/>
              </a:lnSpc>
            </a:pPr>
            <a:r>
              <a:rPr lang="en-US" altLang="en-US" sz="1800" b="1"/>
              <a:t>7 - Digital Operating</a:t>
            </a:r>
          </a:p>
          <a:p>
            <a:pPr lvl="1" eaLnBrk="1" hangingPunct="1">
              <a:lnSpc>
                <a:spcPct val="80000"/>
              </a:lnSpc>
            </a:pPr>
            <a:r>
              <a:rPr lang="en-US" altLang="en-US" sz="1800" b="1"/>
              <a:t>8 - In An Emergency</a:t>
            </a:r>
          </a:p>
          <a:p>
            <a:pPr lvl="1" eaLnBrk="1" hangingPunct="1">
              <a:lnSpc>
                <a:spcPct val="80000"/>
              </a:lnSpc>
            </a:pPr>
            <a:r>
              <a:rPr lang="en-US" altLang="en-US" sz="1800" b="1"/>
              <a:t>9 - Skywave Excitement</a:t>
            </a:r>
          </a:p>
          <a:p>
            <a:pPr lvl="1" eaLnBrk="1" hangingPunct="1">
              <a:lnSpc>
                <a:spcPct val="80000"/>
              </a:lnSpc>
              <a:buFontTx/>
              <a:buNone/>
            </a:pPr>
            <a:endParaRPr lang="en-US" altLang="en-US" sz="1800" b="1"/>
          </a:p>
        </p:txBody>
      </p:sp>
    </p:spTree>
    <p:extLst>
      <p:ext uri="{BB962C8B-B14F-4D97-AF65-F5344CB8AC3E}">
        <p14:creationId xmlns:p14="http://schemas.microsoft.com/office/powerpoint/2010/main" val="93721354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3" end="3"/>
                                            </p:txEl>
                                          </p:spTgt>
                                        </p:tgtEl>
                                        <p:attrNameLst>
                                          <p:attrName>style.visibility</p:attrName>
                                        </p:attrNameLst>
                                      </p:cBhvr>
                                      <p:to>
                                        <p:strVal val="visible"/>
                                      </p:to>
                                    </p:set>
                                    <p:animScale>
                                      <p:cBhvr>
                                        <p:cTn id="7" dur="2000" decel="50000" fill="hold">
                                          <p:stCondLst>
                                            <p:cond delay="0"/>
                                          </p:stCondLst>
                                        </p:cTn>
                                        <p:tgtEl>
                                          <p:spTgt spid="205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053">
                                            <p:txEl>
                                              <p:pRg st="3" end="3"/>
                                            </p:txEl>
                                          </p:spTgt>
                                        </p:tgtEl>
                                        <p:attrNameLst>
                                          <p:attrName>ppt_x</p:attrName>
                                          <p:attrName>ppt_y</p:attrName>
                                        </p:attrNameLst>
                                      </p:cBhvr>
                                    </p:animMotion>
                                    <p:animEffect transition="in" filter="fade">
                                      <p:cBhvr>
                                        <p:cTn id="9" dur="2000"/>
                                        <p:tgtEl>
                                          <p:spTgt spid="205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A4F6EF20-CF9D-4FE0-9908-028470B9782D}" type="slidenum">
              <a:rPr lang="en-US" altLang="en-US">
                <a:solidFill>
                  <a:srgbClr val="000066"/>
                </a:solidFill>
                <a:latin typeface="Times New Roman" panose="02020603050405020304" pitchFamily="18" charset="0"/>
              </a:rPr>
              <a:pPr eaLnBrk="1" hangingPunct="1"/>
              <a:t>5</a:t>
            </a:fld>
            <a:endParaRPr lang="en-US" altLang="en-US">
              <a:solidFill>
                <a:srgbClr val="000066"/>
              </a:solidFill>
              <a:latin typeface="Times New Roman" panose="02020603050405020304" pitchFamily="18" charset="0"/>
            </a:endParaRPr>
          </a:p>
        </p:txBody>
      </p:sp>
      <p:sp>
        <p:nvSpPr>
          <p:cNvPr id="6147" name="Rectangle 2"/>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a:t>Amateur Radio General Class</a:t>
            </a:r>
            <a:br>
              <a:rPr lang="en-US" altLang="en-US" sz="2700"/>
            </a:br>
            <a:r>
              <a:rPr lang="en-US" altLang="en-US" sz="2700"/>
              <a:t>Element 3 Course Presentation</a:t>
            </a:r>
          </a:p>
        </p:txBody>
      </p:sp>
      <p:sp>
        <p:nvSpPr>
          <p:cNvPr id="6148" name="Rectangle 3"/>
          <p:cNvSpPr>
            <a:spLocks noGrp="1" noChangeArrowheads="1"/>
          </p:cNvSpPr>
          <p:nvPr>
            <p:ph type="body" idx="1"/>
          </p:nvPr>
        </p:nvSpPr>
        <p:spPr>
          <a:xfrm>
            <a:off x="2124076" y="1131094"/>
            <a:ext cx="5631656" cy="3625454"/>
          </a:xfrm>
        </p:spPr>
        <p:txBody>
          <a:bodyPr/>
          <a:lstStyle/>
          <a:p>
            <a:pPr eaLnBrk="1" hangingPunct="1">
              <a:lnSpc>
                <a:spcPct val="90000"/>
              </a:lnSpc>
              <a:buClr>
                <a:srgbClr val="FF0000"/>
              </a:buClr>
              <a:buFont typeface="Wingdings" panose="05000000000000000000" pitchFamily="2" charset="2"/>
              <a:buChar char="Ø"/>
            </a:pPr>
            <a:r>
              <a:rPr lang="en-US" altLang="en-US" sz="2100" b="1"/>
              <a:t>ELEMENT 3 SUB-ELEMENTS </a:t>
            </a:r>
            <a:r>
              <a:rPr lang="en-US" altLang="en-US" sz="1050" b="1"/>
              <a:t>(Groupings)</a:t>
            </a:r>
            <a:endParaRPr lang="en-US" altLang="en-US" sz="2100" b="1"/>
          </a:p>
          <a:p>
            <a:pPr eaLnBrk="1" hangingPunct="1">
              <a:lnSpc>
                <a:spcPct val="90000"/>
              </a:lnSpc>
            </a:pPr>
            <a:endParaRPr lang="en-US" altLang="en-US" sz="600" b="1"/>
          </a:p>
          <a:p>
            <a:pPr lvl="1" eaLnBrk="1" hangingPunct="1">
              <a:lnSpc>
                <a:spcPct val="90000"/>
              </a:lnSpc>
            </a:pPr>
            <a:r>
              <a:rPr lang="en-US" altLang="en-US" sz="1800" b="1"/>
              <a:t>10 - Your  HF Transmitter</a:t>
            </a:r>
          </a:p>
          <a:p>
            <a:pPr lvl="1" eaLnBrk="1" hangingPunct="1">
              <a:lnSpc>
                <a:spcPct val="90000"/>
              </a:lnSpc>
            </a:pPr>
            <a:r>
              <a:rPr lang="en-US" altLang="en-US" sz="1800" b="1"/>
              <a:t>11 - Your Receiver</a:t>
            </a:r>
          </a:p>
          <a:p>
            <a:pPr lvl="1" eaLnBrk="1" hangingPunct="1">
              <a:lnSpc>
                <a:spcPct val="90000"/>
              </a:lnSpc>
            </a:pPr>
            <a:r>
              <a:rPr lang="en-US" altLang="en-US" sz="1800" b="1"/>
              <a:t>12 - Oscillators &amp; Components</a:t>
            </a:r>
          </a:p>
          <a:p>
            <a:pPr lvl="1" eaLnBrk="1" hangingPunct="1">
              <a:lnSpc>
                <a:spcPct val="90000"/>
              </a:lnSpc>
            </a:pPr>
            <a:r>
              <a:rPr lang="en-US" altLang="en-US" sz="1800" b="1"/>
              <a:t>13 - Electrical Principles</a:t>
            </a:r>
          </a:p>
          <a:p>
            <a:pPr lvl="1" eaLnBrk="1" hangingPunct="1">
              <a:lnSpc>
                <a:spcPct val="90000"/>
              </a:lnSpc>
            </a:pPr>
            <a:r>
              <a:rPr lang="en-US" altLang="en-US" sz="1800" b="1"/>
              <a:t>14 - Circuits</a:t>
            </a:r>
          </a:p>
          <a:p>
            <a:pPr lvl="1" eaLnBrk="1" hangingPunct="1">
              <a:lnSpc>
                <a:spcPct val="90000"/>
              </a:lnSpc>
            </a:pPr>
            <a:r>
              <a:rPr lang="en-US" altLang="en-US" sz="1800" b="1"/>
              <a:t>15 - Good Grounds</a:t>
            </a:r>
          </a:p>
          <a:p>
            <a:pPr lvl="1" eaLnBrk="1" hangingPunct="1">
              <a:lnSpc>
                <a:spcPct val="90000"/>
              </a:lnSpc>
            </a:pPr>
            <a:r>
              <a:rPr lang="en-US" altLang="en-US" sz="1800" b="1"/>
              <a:t>16 - HF Antennas</a:t>
            </a:r>
          </a:p>
          <a:p>
            <a:pPr lvl="1" eaLnBrk="1" hangingPunct="1">
              <a:lnSpc>
                <a:spcPct val="90000"/>
              </a:lnSpc>
            </a:pPr>
            <a:r>
              <a:rPr lang="en-US" altLang="en-US" sz="1800" b="1"/>
              <a:t>17 - Coax Cable</a:t>
            </a:r>
          </a:p>
          <a:p>
            <a:pPr lvl="1" eaLnBrk="1" hangingPunct="1">
              <a:lnSpc>
                <a:spcPct val="90000"/>
              </a:lnSpc>
            </a:pPr>
            <a:r>
              <a:rPr lang="en-US" altLang="en-US" sz="1800" b="1"/>
              <a:t>18 - RF &amp; Electrical Safety</a:t>
            </a:r>
          </a:p>
          <a:p>
            <a:pPr lvl="1" eaLnBrk="1" hangingPunct="1">
              <a:lnSpc>
                <a:spcPct val="90000"/>
              </a:lnSpc>
            </a:pPr>
            <a:endParaRPr lang="en-US" altLang="en-US" sz="1800"/>
          </a:p>
        </p:txBody>
      </p:sp>
    </p:spTree>
    <p:extLst>
      <p:ext uri="{BB962C8B-B14F-4D97-AF65-F5344CB8AC3E}">
        <p14:creationId xmlns:p14="http://schemas.microsoft.com/office/powerpoint/2010/main" val="37286142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altLang="en-US" sz="2700"/>
              <a:t>Your Passing CSCE</a:t>
            </a:r>
          </a:p>
        </p:txBody>
      </p:sp>
      <p:sp>
        <p:nvSpPr>
          <p:cNvPr id="3" name="Content Placeholder 2"/>
          <p:cNvSpPr>
            <a:spLocks noGrp="1"/>
          </p:cNvSpPr>
          <p:nvPr>
            <p:ph idx="1"/>
          </p:nvPr>
        </p:nvSpPr>
        <p:spPr>
          <a:xfrm>
            <a:off x="1316830" y="794943"/>
            <a:ext cx="6481763" cy="3899297"/>
          </a:xfrm>
        </p:spPr>
        <p:txBody>
          <a:bodyPr/>
          <a:lstStyle/>
          <a:p>
            <a:pPr>
              <a:buFont typeface="Wingdings" panose="05000000000000000000" pitchFamily="2" charset="2"/>
              <a:buChar char="Ø"/>
            </a:pPr>
            <a:r>
              <a:rPr lang="en-US" altLang="en-US" dirty="0"/>
              <a:t>A Certificate of Successful Completion of Examination (CSCE) is valid for exam element credit for a period of 365 days. </a:t>
            </a:r>
            <a:r>
              <a:rPr lang="en-US" altLang="en-US" sz="750" dirty="0"/>
              <a:t>(G1D09)</a:t>
            </a:r>
            <a:endParaRPr lang="en-US" altLang="en-US" dirty="0"/>
          </a:p>
          <a:p>
            <a:endParaRPr lang="en-US" altLang="en-US" dirty="0"/>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852D9F19-0E02-4EE4-B6A4-1B41F50E36C9}" type="slidenum">
              <a:rPr lang="en-US" altLang="en-US">
                <a:solidFill>
                  <a:srgbClr val="000066"/>
                </a:solidFill>
                <a:latin typeface="Times New Roman" panose="02020603050405020304" pitchFamily="18" charset="0"/>
              </a:rPr>
              <a:pPr eaLnBrk="1" hangingPunct="1"/>
              <a:t>6</a:t>
            </a:fld>
            <a:endParaRPr lang="en-US" altLang="en-US">
              <a:solidFill>
                <a:srgbClr val="000066"/>
              </a:solidFill>
              <a:latin typeface="Times New Roman" panose="02020603050405020304" pitchFamily="18" charset="0"/>
            </a:endParaRPr>
          </a:p>
        </p:txBody>
      </p:sp>
      <p:sp>
        <p:nvSpPr>
          <p:cNvPr id="4" name="TextBox 3"/>
          <p:cNvSpPr txBox="1"/>
          <p:nvPr/>
        </p:nvSpPr>
        <p:spPr>
          <a:xfrm>
            <a:off x="6021977" y="4134395"/>
            <a:ext cx="2442755" cy="230832"/>
          </a:xfrm>
          <a:prstGeom prst="rect">
            <a:avLst/>
          </a:prstGeom>
          <a:noFill/>
        </p:spPr>
        <p:txBody>
          <a:bodyPr wrap="square" rtlCol="0">
            <a:spAutoFit/>
          </a:bodyPr>
          <a:lstStyle/>
          <a:p>
            <a:pPr algn="ctr"/>
            <a:r>
              <a:rPr lang="en-US" sz="900"/>
              <a:t>!</a:t>
            </a:r>
          </a:p>
        </p:txBody>
      </p:sp>
      <p:pic>
        <p:nvPicPr>
          <p:cNvPr id="9" name="Picture 8" descr="A close-up of a form&#10;&#10;Description automatically generated">
            <a:extLst>
              <a:ext uri="{FF2B5EF4-FFF2-40B4-BE49-F238E27FC236}">
                <a16:creationId xmlns:a16="http://schemas.microsoft.com/office/drawing/2014/main" id="{9522AF7F-9BB0-3386-E478-152E4E9978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331" y="1373116"/>
            <a:ext cx="4826920" cy="3124636"/>
          </a:xfrm>
          <a:prstGeom prst="rect">
            <a:avLst/>
          </a:prstGeom>
        </p:spPr>
      </p:pic>
    </p:spTree>
    <p:extLst>
      <p:ext uri="{BB962C8B-B14F-4D97-AF65-F5344CB8AC3E}">
        <p14:creationId xmlns:p14="http://schemas.microsoft.com/office/powerpoint/2010/main" val="22426845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ctr"/>
            <a:r>
              <a:rPr lang="en-US" altLang="en-US" sz="2700"/>
              <a:t>Your Passing CSCE</a:t>
            </a:r>
          </a:p>
        </p:txBody>
      </p:sp>
      <p:sp>
        <p:nvSpPr>
          <p:cNvPr id="3" name="Content Placeholder 2"/>
          <p:cNvSpPr>
            <a:spLocks noGrp="1"/>
          </p:cNvSpPr>
          <p:nvPr>
            <p:ph idx="1"/>
          </p:nvPr>
        </p:nvSpPr>
        <p:spPr>
          <a:xfrm>
            <a:off x="1295400" y="879475"/>
            <a:ext cx="6553200" cy="3721894"/>
          </a:xfrm>
        </p:spPr>
        <p:txBody>
          <a:bodyPr/>
          <a:lstStyle/>
          <a:p>
            <a:endParaRPr lang="en-US" altLang="en-US" sz="750" dirty="0"/>
          </a:p>
          <a:p>
            <a:endParaRPr lang="en-US" altLang="en-US" sz="750" dirty="0"/>
          </a:p>
          <a:p>
            <a:pPr>
              <a:buFont typeface="Wingdings" panose="05000000000000000000" pitchFamily="2" charset="2"/>
              <a:buChar char="Ø"/>
            </a:pPr>
            <a:r>
              <a:rPr lang="en-US" altLang="en-US" dirty="0"/>
              <a:t>You must add the special identifier "</a:t>
            </a:r>
            <a:r>
              <a:rPr lang="en-US" altLang="en-US" dirty="0">
                <a:solidFill>
                  <a:srgbClr val="FF0000"/>
                </a:solidFill>
              </a:rPr>
              <a:t>AG</a:t>
            </a:r>
            <a:r>
              <a:rPr lang="en-US" altLang="en-US" dirty="0"/>
              <a:t>" after your call sign if you are a Technician Class licensee and have a CSCE for General Class operator privileges, but the FCC has not yet posted your upgrade on its web site whenever you operate using General Class frequency privileges. </a:t>
            </a:r>
            <a:r>
              <a:rPr lang="en-US" altLang="en-US" sz="750" dirty="0"/>
              <a:t>(G1D06)</a:t>
            </a:r>
          </a:p>
          <a:p>
            <a:endParaRPr lang="en-US" altLang="en-US" dirty="0"/>
          </a:p>
          <a:p>
            <a:pPr marL="0" indent="0">
              <a:buNone/>
            </a:pPr>
            <a:endParaRPr lang="en-US" altLang="en-US" sz="750" dirty="0"/>
          </a:p>
          <a:p>
            <a:pPr lvl="0">
              <a:buFont typeface="Wingdings" panose="05000000000000000000" pitchFamily="2" charset="2"/>
              <a:buChar char="Ø"/>
            </a:pPr>
            <a:r>
              <a:rPr lang="en-US" altLang="en-US" dirty="0">
                <a:solidFill>
                  <a:srgbClr val="000066"/>
                </a:solidFill>
              </a:rPr>
              <a:t>If you are a Technician Class operator and have a CSCE for General Class privileges you may operate on any General or Technician Class band segment. </a:t>
            </a:r>
            <a:r>
              <a:rPr lang="en-US" altLang="en-US" sz="750" dirty="0">
                <a:solidFill>
                  <a:srgbClr val="000066"/>
                </a:solidFill>
              </a:rPr>
              <a:t>(G1D03)</a:t>
            </a:r>
            <a:endParaRPr lang="en-US" altLang="en-US" dirty="0">
              <a:solidFill>
                <a:srgbClr val="000066"/>
              </a:solidFill>
            </a:endParaRPr>
          </a:p>
          <a:p>
            <a:endParaRPr lang="en-US" altLang="en-US" sz="750" dirty="0"/>
          </a:p>
          <a:p>
            <a:endParaRPr lang="en-US" altLang="en-US" sz="750" dirty="0"/>
          </a:p>
          <a:p>
            <a:endParaRPr lang="en-US" altLang="en-US" dirty="0"/>
          </a:p>
          <a:p>
            <a:endParaRPr lang="en-US" altLang="en-US" dirty="0"/>
          </a:p>
        </p:txBody>
      </p:sp>
      <p:sp>
        <p:nvSpPr>
          <p:cNvPr id="8196" name="Slide Number Placeholder 3"/>
          <p:cNvSpPr>
            <a:spLocks noGrp="1"/>
          </p:cNvSpPr>
          <p:nvPr>
            <p:ph type="sldNum" sz="quarter" idx="12"/>
          </p:nvPr>
        </p:nvSpPr>
        <p:spPr>
          <a:xfrm>
            <a:off x="8281219" y="4683919"/>
            <a:ext cx="405581" cy="35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7BA6097E-64FA-47A1-8F86-297BFD7BD4E8}" type="slidenum">
              <a:rPr lang="en-US" altLang="en-US">
                <a:solidFill>
                  <a:srgbClr val="000066"/>
                </a:solidFill>
                <a:latin typeface="Times New Roman" panose="02020603050405020304" pitchFamily="18" charset="0"/>
              </a:rPr>
              <a:pPr eaLnBrk="1" hangingPunct="1"/>
              <a:t>7</a:t>
            </a:fld>
            <a:endParaRPr lang="en-US" altLang="en-US">
              <a:solidFill>
                <a:srgbClr val="000066"/>
              </a:solidFill>
              <a:latin typeface="Times New Roman" panose="02020603050405020304" pitchFamily="18" charset="0"/>
            </a:endParaRPr>
          </a:p>
        </p:txBody>
      </p:sp>
    </p:spTree>
    <p:extLst>
      <p:ext uri="{BB962C8B-B14F-4D97-AF65-F5344CB8AC3E}">
        <p14:creationId xmlns:p14="http://schemas.microsoft.com/office/powerpoint/2010/main" val="2375951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up)">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wipe(down)">
                                      <p:cBhvr>
                                        <p:cTn id="1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ctr"/>
            <a:r>
              <a:rPr lang="en-US" altLang="en-US" sz="2700"/>
              <a:t>Your Passing CSCE</a:t>
            </a:r>
          </a:p>
        </p:txBody>
      </p:sp>
      <p:sp>
        <p:nvSpPr>
          <p:cNvPr id="3" name="Content Placeholder 2"/>
          <p:cNvSpPr>
            <a:spLocks noGrp="1"/>
          </p:cNvSpPr>
          <p:nvPr>
            <p:ph idx="1"/>
          </p:nvPr>
        </p:nvSpPr>
        <p:spPr>
          <a:xfrm>
            <a:off x="1552530" y="1059998"/>
            <a:ext cx="6038940" cy="3721894"/>
          </a:xfrm>
        </p:spPr>
        <p:txBody>
          <a:bodyPr/>
          <a:lstStyle/>
          <a:p>
            <a:endParaRPr lang="en-US" altLang="en-US" sz="750" dirty="0"/>
          </a:p>
          <a:p>
            <a:pPr marL="0" indent="0">
              <a:buNone/>
            </a:pPr>
            <a:endParaRPr lang="en-US" altLang="en-US" sz="750" dirty="0"/>
          </a:p>
          <a:p>
            <a:pPr lvl="0">
              <a:buFont typeface="Wingdings" panose="05000000000000000000" pitchFamily="2" charset="2"/>
              <a:buChar char="Ø"/>
            </a:pPr>
            <a:r>
              <a:rPr lang="en-US" altLang="en-US" dirty="0">
                <a:solidFill>
                  <a:srgbClr val="000066"/>
                </a:solidFill>
              </a:rPr>
              <a:t>Any person demonstrating they once held an FCC-issued General, Advanced, or Amateur Extra class license that was not revoked by the FCC may receive partial credit for the elements represented by an expired Amateur Radio license. </a:t>
            </a:r>
            <a:r>
              <a:rPr lang="en-US" altLang="en-US" sz="750" dirty="0">
                <a:solidFill>
                  <a:srgbClr val="000066"/>
                </a:solidFill>
              </a:rPr>
              <a:t>(G1D01)</a:t>
            </a:r>
            <a:endParaRPr lang="en-US" altLang="en-US" dirty="0">
              <a:solidFill>
                <a:srgbClr val="000066"/>
              </a:solidFill>
            </a:endParaRPr>
          </a:p>
          <a:p>
            <a:pPr marL="0" indent="0">
              <a:buNone/>
            </a:pPr>
            <a:endParaRPr lang="en-US" altLang="en-US" sz="750" dirty="0"/>
          </a:p>
          <a:p>
            <a:pPr>
              <a:buFont typeface="Wingdings" panose="05000000000000000000" pitchFamily="2" charset="2"/>
              <a:buChar char="Ø"/>
            </a:pPr>
            <a:r>
              <a:rPr lang="en-US" altLang="en-US" dirty="0"/>
              <a:t>To obtain a new General Class license after a previously-held license has expired past the two-year grace period, the applicant must pass the current Element 2 exam. </a:t>
            </a:r>
            <a:r>
              <a:rPr lang="en-US" altLang="en-US" sz="750" dirty="0"/>
              <a:t>(G1D11)</a:t>
            </a:r>
            <a:endParaRPr lang="en-US" altLang="en-US" dirty="0"/>
          </a:p>
          <a:p>
            <a:endParaRPr lang="en-US" altLang="en-US" dirty="0"/>
          </a:p>
        </p:txBody>
      </p:sp>
      <p:sp>
        <p:nvSpPr>
          <p:cNvPr id="92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7BBFB538-D32C-45E6-A58F-576133389A38}" type="slidenum">
              <a:rPr lang="en-US" altLang="en-US">
                <a:solidFill>
                  <a:srgbClr val="000066"/>
                </a:solidFill>
                <a:latin typeface="Times New Roman" panose="02020603050405020304" pitchFamily="18" charset="0"/>
              </a:rPr>
              <a:pPr eaLnBrk="1" hangingPunct="1"/>
              <a:t>8</a:t>
            </a:fld>
            <a:endParaRPr lang="en-US" altLang="en-US">
              <a:solidFill>
                <a:srgbClr val="000066"/>
              </a:solidFill>
              <a:latin typeface="Times New Roman" panose="02020603050405020304" pitchFamily="18" charset="0"/>
            </a:endParaRPr>
          </a:p>
        </p:txBody>
      </p:sp>
    </p:spTree>
    <p:extLst>
      <p:ext uri="{BB962C8B-B14F-4D97-AF65-F5344CB8AC3E}">
        <p14:creationId xmlns:p14="http://schemas.microsoft.com/office/powerpoint/2010/main" val="6937886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up)">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vert="horz" wrap="square" lIns="0" tIns="0" rIns="0" bIns="0" numCol="1" rtlCol="0" anchor="ctr" anchorCtr="0" compatLnSpc="1">
            <a:prstTxWarp prst="textNoShape">
              <a:avLst/>
            </a:prstTxWarp>
            <a:normAutofit fontScale="90000"/>
          </a:bodyPr>
          <a:lstStyle/>
          <a:p>
            <a:pPr marL="1028700" indent="-1028700" algn="ctr">
              <a:lnSpc>
                <a:spcPct val="95000"/>
              </a:lnSpc>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altLang="en-US" sz="2400" b="1"/>
              <a:t>Element 3 General  Class Question Pool</a:t>
            </a:r>
            <a:br>
              <a:rPr lang="en-GB" altLang="en-US" sz="2400" b="1"/>
            </a:br>
            <a:br>
              <a:rPr lang="en-GB" altLang="en-US" sz="1800" b="1">
                <a:solidFill>
                  <a:srgbClr val="FF3300"/>
                </a:solidFill>
              </a:rPr>
            </a:br>
            <a:endParaRPr lang="en-GB" altLang="en-US" sz="1800" b="1">
              <a:solidFill>
                <a:srgbClr val="FF3300"/>
              </a:solidFill>
            </a:endParaRPr>
          </a:p>
        </p:txBody>
      </p:sp>
      <p:sp>
        <p:nvSpPr>
          <p:cNvPr id="12" name="Text Placeholder 11">
            <a:extLst>
              <a:ext uri="{FF2B5EF4-FFF2-40B4-BE49-F238E27FC236}">
                <a16:creationId xmlns:a16="http://schemas.microsoft.com/office/drawing/2014/main" id="{804A8278-3E9A-39E3-2C18-0EA7843DEC93}"/>
              </a:ext>
            </a:extLst>
          </p:cNvPr>
          <p:cNvSpPr>
            <a:spLocks noGrp="1"/>
          </p:cNvSpPr>
          <p:nvPr>
            <p:ph type="body" sz="half" idx="1"/>
          </p:nvPr>
        </p:nvSpPr>
        <p:spPr>
          <a:xfrm>
            <a:off x="410846" y="778670"/>
            <a:ext cx="4244975" cy="3721894"/>
          </a:xfrm>
        </p:spPr>
        <p:txBody>
          <a:bodyPr anchor="ctr"/>
          <a:lstStyle/>
          <a:p>
            <a:pPr algn="ctr"/>
            <a:r>
              <a:rPr lang="en-US" sz="1500" dirty="0"/>
              <a:t>Question Pool is valid from </a:t>
            </a:r>
          </a:p>
          <a:p>
            <a:pPr algn="ctr"/>
            <a:r>
              <a:rPr lang="en-US" sz="1500" dirty="0"/>
              <a:t>July 1st 2023  through June 30th, 2027</a:t>
            </a:r>
          </a:p>
          <a:p>
            <a:endParaRPr lang="en-US" dirty="0"/>
          </a:p>
        </p:txBody>
      </p:sp>
      <p:pic>
        <p:nvPicPr>
          <p:cNvPr id="15" name="Content Placeholder 14" descr="A calendar with numbers on it&#10;&#10;Description automatically generated">
            <a:extLst>
              <a:ext uri="{FF2B5EF4-FFF2-40B4-BE49-F238E27FC236}">
                <a16:creationId xmlns:a16="http://schemas.microsoft.com/office/drawing/2014/main" id="{B0934FC5-E5F1-2260-0EFA-C48A789CF3C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000" y="710803"/>
            <a:ext cx="3721894" cy="3721894"/>
          </a:xfrm>
        </p:spPr>
      </p:pic>
      <p:sp>
        <p:nvSpPr>
          <p:cNvPr id="2" name="Slide Number Placeholder 1"/>
          <p:cNvSpPr>
            <a:spLocks noGrp="1"/>
          </p:cNvSpPr>
          <p:nvPr>
            <p:ph type="sldNum" sz="quarter" idx="12"/>
          </p:nvPr>
        </p:nvSpPr>
        <p:spPr>
          <a:prstGeom prst="rect">
            <a:avLst/>
          </a:prstGeom>
        </p:spPr>
        <p:txBody>
          <a:bodyPr/>
          <a:lstStyle/>
          <a:p>
            <a:fld id="{82DEDF64-2231-41C9-829B-2D3A9024BB4B}" type="slidenum">
              <a:rPr lang="en-US" altLang="en-US" smtClean="0"/>
              <a:pPr/>
              <a:t>9</a:t>
            </a:fld>
            <a:endParaRPr lang="en-US" altLang="en-US"/>
          </a:p>
        </p:txBody>
      </p:sp>
    </p:spTree>
    <p:extLst>
      <p:ext uri="{BB962C8B-B14F-4D97-AF65-F5344CB8AC3E}">
        <p14:creationId xmlns:p14="http://schemas.microsoft.com/office/powerpoint/2010/main" val="1308773189"/>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1210</TotalTime>
  <Words>913</Words>
  <Application>Microsoft Office PowerPoint</Application>
  <PresentationFormat>On-screen Show (16:9)</PresentationFormat>
  <Paragraphs>113</Paragraphs>
  <Slides>16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Georgia</vt:lpstr>
      <vt:lpstr>Rockwell</vt:lpstr>
      <vt:lpstr>Times New Roman</vt:lpstr>
      <vt:lpstr>Wingdings</vt:lpstr>
      <vt:lpstr>1_Office Theme</vt:lpstr>
      <vt:lpstr>PowerPoint Presentation</vt:lpstr>
      <vt:lpstr>Your Passing CSCE</vt:lpstr>
      <vt:lpstr>PowerPoint Presentation</vt:lpstr>
      <vt:lpstr>Amateur Radio General Class Element 3 Course Presentation</vt:lpstr>
      <vt:lpstr>Amateur Radio General Class Element 3 Course Presentation</vt:lpstr>
      <vt:lpstr>Your Passing CSCE</vt:lpstr>
      <vt:lpstr>Your Passing CSCE</vt:lpstr>
      <vt:lpstr>Your Passing CSCE</vt:lpstr>
      <vt:lpstr>Element 3 General  Class Question Pool  </vt:lpstr>
      <vt:lpstr>G1D09 How long is a Certificate of Successful Completion of     Examination (CSCE) valid for exam element credit?</vt:lpstr>
      <vt:lpstr>G1D06  When must you add the special identifier “AG” after your call sign if you    are a Technician class licensee and have a Certificate of Successful    Completion of Examination (CSCE) for General class operator privileges, but   the FCC has not yet posted your upgrade on its website? </vt:lpstr>
      <vt:lpstr>G1D03 On which of the following band segments may you operate if you are    a Technician class operator and have a Certificate of Successful     Completion of Examination (CSCE) for General class privileges?</vt:lpstr>
      <vt:lpstr>G1D01 Who may receive partial credit for the elements    represented by an expired Amateur Radio license?</vt:lpstr>
      <vt:lpstr>G1D11 What is required to obtain a new General Class license after   a previously-held license has expired and the two-year    grace period has passed?</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103</cp:revision>
  <dcterms:created xsi:type="dcterms:W3CDTF">2020-04-15T07:22:14Z</dcterms:created>
  <dcterms:modified xsi:type="dcterms:W3CDTF">2024-08-14T13:09:49Z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ies>
</file>